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3" r:id="rId11"/>
  </p:sldIdLst>
  <p:sldSz cx="9144000" cy="6858000" type="screen4x3"/>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685800" y="990600"/>
            <a:ext cx="7772400" cy="1470025"/>
          </a:xfrm>
        </p:spPr>
        <p:txBody>
          <a:bodyPr>
            <a:normAutofit/>
          </a:bodyPr>
          <a:lstStyle/>
          <a:p>
            <a:r>
              <a:rPr lang="en-US" sz="3200" dirty="0" smtClean="0">
                <a:solidFill>
                  <a:srgbClr val="C00000"/>
                </a:solidFill>
                <a:latin typeface="Arial" pitchFamily="34" charset="0"/>
                <a:cs typeface="Arial" pitchFamily="34" charset="0"/>
              </a:rPr>
              <a:t>LESSON 1</a:t>
            </a:r>
            <a:endParaRPr lang="en-US" sz="3200" dirty="0">
              <a:solidFill>
                <a:srgbClr val="C00000"/>
              </a:solidFill>
              <a:latin typeface="Arial" pitchFamily="34" charset="0"/>
              <a:cs typeface="Arial" pitchFamily="34" charset="0"/>
            </a:endParaRPr>
          </a:p>
        </p:txBody>
      </p:sp>
      <p:sp>
        <p:nvSpPr>
          <p:cNvPr id="3" name="Subtitle 2"/>
          <p:cNvSpPr>
            <a:spLocks noGrp="1"/>
          </p:cNvSpPr>
          <p:nvPr>
            <p:ph type="subTitle" idx="1"/>
          </p:nvPr>
        </p:nvSpPr>
        <p:spPr>
          <a:xfrm>
            <a:off x="1295400" y="2819400"/>
            <a:ext cx="6400800" cy="1752600"/>
          </a:xfrm>
        </p:spPr>
        <p:txBody>
          <a:bodyPr>
            <a:normAutofit/>
          </a:bodyPr>
          <a:lstStyle/>
          <a:p>
            <a:r>
              <a:rPr lang="en-US" sz="3600" dirty="0" smtClean="0">
                <a:solidFill>
                  <a:srgbClr val="0070C0"/>
                </a:solidFill>
                <a:latin typeface="Arial" pitchFamily="34" charset="0"/>
                <a:cs typeface="Arial" pitchFamily="34" charset="0"/>
              </a:rPr>
              <a:t>THE BEST CHRISTMAS PRESENT IN THE WORLD</a:t>
            </a:r>
            <a:endParaRPr lang="en-US" sz="3600" dirty="0">
              <a:solidFill>
                <a:srgbClr val="0070C0"/>
              </a:solidFill>
              <a:latin typeface="Arial" pitchFamily="34" charset="0"/>
              <a:cs typeface="Arial" pitchFamily="34" charset="0"/>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Arial" pitchFamily="34" charset="0"/>
                <a:cs typeface="Arial" pitchFamily="34" charset="0"/>
              </a:rPr>
              <a:t>End Text Short Questions</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Arial" pitchFamily="34" charset="0"/>
                <a:cs typeface="Arial" pitchFamily="34" charset="0"/>
              </a:rPr>
              <a:t>What did the author find in the role-top desk?</a:t>
            </a:r>
          </a:p>
          <a:p>
            <a:r>
              <a:rPr lang="en-US" dirty="0" smtClean="0">
                <a:latin typeface="Arial" pitchFamily="34" charset="0"/>
                <a:cs typeface="Arial" pitchFamily="34" charset="0"/>
              </a:rPr>
              <a:t>Why he reads the personal letter addressed to Connie Macpherson?</a:t>
            </a:r>
          </a:p>
          <a:p>
            <a:r>
              <a:rPr lang="en-US" dirty="0" smtClean="0">
                <a:latin typeface="Arial" pitchFamily="34" charset="0"/>
                <a:cs typeface="Arial" pitchFamily="34" charset="0"/>
              </a:rPr>
              <a:t>Why he goes to deliver the letter himself?</a:t>
            </a:r>
          </a:p>
          <a:p>
            <a:r>
              <a:rPr lang="en-US" dirty="0" smtClean="0">
                <a:latin typeface="Arial" pitchFamily="34" charset="0"/>
                <a:cs typeface="Arial" pitchFamily="34" charset="0"/>
              </a:rPr>
              <a:t>Why the English and German soldiers celebrated Christmas at War front?</a:t>
            </a:r>
          </a:p>
          <a:p>
            <a:r>
              <a:rPr lang="en-US" dirty="0" smtClean="0">
                <a:latin typeface="Arial" pitchFamily="34" charset="0"/>
                <a:cs typeface="Arial" pitchFamily="34" charset="0"/>
              </a:rPr>
              <a:t>Why the author allowed Connie believe that he was Jim Macpherson?</a:t>
            </a:r>
          </a:p>
          <a:p>
            <a:r>
              <a:rPr lang="en-US" dirty="0" smtClean="0">
                <a:latin typeface="Arial" pitchFamily="34" charset="0"/>
                <a:cs typeface="Arial" pitchFamily="34" charset="0"/>
              </a:rPr>
              <a:t>Did Jim Macpherson return from war? Give reasons for your answer.</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en-US" sz="2400" b="1" u="sng" dirty="0" smtClean="0">
                <a:latin typeface="Arial" pitchFamily="34" charset="0"/>
                <a:cs typeface="Arial" pitchFamily="34" charset="0"/>
              </a:rPr>
              <a:t>OBJECTIVES:</a:t>
            </a:r>
            <a:endParaRPr lang="en-US" sz="2400" b="1" u="sng" dirty="0">
              <a:latin typeface="Arial" pitchFamily="34" charset="0"/>
              <a:cs typeface="Arial" pitchFamily="34" charset="0"/>
            </a:endParaRPr>
          </a:p>
        </p:txBody>
      </p:sp>
      <p:sp>
        <p:nvSpPr>
          <p:cNvPr id="5" name="Content Placeholder 4"/>
          <p:cNvSpPr>
            <a:spLocks noGrp="1"/>
          </p:cNvSpPr>
          <p:nvPr>
            <p:ph idx="1"/>
          </p:nvPr>
        </p:nvSpPr>
        <p:spPr/>
        <p:txBody>
          <a:bodyPr>
            <a:normAutofit/>
          </a:bodyPr>
          <a:lstStyle/>
          <a:p>
            <a:r>
              <a:rPr lang="en-US" sz="2800" dirty="0" smtClean="0">
                <a:latin typeface="Arial" pitchFamily="34" charset="0"/>
                <a:cs typeface="Arial" pitchFamily="34" charset="0"/>
              </a:rPr>
              <a:t>There are some dates and periods of time in the history of the world that are so significant that everyone  knows them and remembers them. Echoes of Christmas 1914 in the trenches call to the present day when a letter found by chance in an antique desk brings one soldiers experience hauntingly to life. It highlights the peaceful celebration of Christmas between enemy armies. It also describes affection of a wife towards her husband who is out for a war. </a:t>
            </a:r>
            <a:endParaRPr lang="en-US" sz="2800" dirty="0">
              <a:latin typeface="Arial" pitchFamily="34" charset="0"/>
              <a:cs typeface="Arial" pitchFamily="34" charset="0"/>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pitchFamily="34" charset="0"/>
                <a:cs typeface="Arial" pitchFamily="34" charset="0"/>
              </a:rPr>
              <a:t>Main  Characters</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Jim Mc </a:t>
            </a:r>
            <a:r>
              <a:rPr lang="en-US" dirty="0" err="1" smtClean="0">
                <a:latin typeface="Arial" pitchFamily="34" charset="0"/>
                <a:cs typeface="Arial" pitchFamily="34" charset="0"/>
              </a:rPr>
              <a:t>Pherson</a:t>
            </a:r>
            <a:r>
              <a:rPr lang="en-US" dirty="0" smtClean="0">
                <a:latin typeface="Arial" pitchFamily="34" charset="0"/>
                <a:cs typeface="Arial" pitchFamily="34" charset="0"/>
              </a:rPr>
              <a:t>: He is one of the </a:t>
            </a:r>
            <a:r>
              <a:rPr lang="en-US" dirty="0" err="1" smtClean="0">
                <a:latin typeface="Arial" pitchFamily="34" charset="0"/>
                <a:cs typeface="Arial" pitchFamily="34" charset="0"/>
              </a:rPr>
              <a:t>Tommies</a:t>
            </a:r>
            <a:r>
              <a:rPr lang="en-US" dirty="0" smtClean="0">
                <a:latin typeface="Arial" pitchFamily="34" charset="0"/>
                <a:cs typeface="Arial" pitchFamily="34" charset="0"/>
              </a:rPr>
              <a:t> and is the leader of </a:t>
            </a:r>
            <a:r>
              <a:rPr lang="en-US" dirty="0" err="1" smtClean="0">
                <a:latin typeface="Arial" pitchFamily="34" charset="0"/>
                <a:cs typeface="Arial" pitchFamily="34" charset="0"/>
              </a:rPr>
              <a:t>hios</a:t>
            </a:r>
            <a:r>
              <a:rPr lang="en-US" dirty="0" smtClean="0">
                <a:latin typeface="Arial" pitchFamily="34" charset="0"/>
                <a:cs typeface="Arial" pitchFamily="34" charset="0"/>
              </a:rPr>
              <a:t> troop. He is an  open hearted, brave and courageous man. He lives in 12 Cooper beeches, </a:t>
            </a:r>
            <a:r>
              <a:rPr lang="en-US" dirty="0" err="1" smtClean="0">
                <a:latin typeface="Arial" pitchFamily="34" charset="0"/>
                <a:cs typeface="Arial" pitchFamily="34" charset="0"/>
              </a:rPr>
              <a:t>Bridport</a:t>
            </a:r>
            <a:r>
              <a:rPr lang="en-US" dirty="0" smtClean="0">
                <a:latin typeface="Arial" pitchFamily="34" charset="0"/>
                <a:cs typeface="Arial" pitchFamily="34" charset="0"/>
              </a:rPr>
              <a:t>, Dorset. He was a teacher in Dorset before the war. He is a martyr in the First World War.</a:t>
            </a:r>
            <a:endParaRPr lang="en-US"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Characters Contd.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latin typeface="Arial" pitchFamily="34" charset="0"/>
                <a:cs typeface="Arial" pitchFamily="34" charset="0"/>
              </a:rPr>
              <a:t>Connie Mac </a:t>
            </a:r>
            <a:r>
              <a:rPr lang="en-US" dirty="0" err="1" smtClean="0">
                <a:latin typeface="Arial" pitchFamily="34" charset="0"/>
                <a:cs typeface="Arial" pitchFamily="34" charset="0"/>
              </a:rPr>
              <a:t>Pherson</a:t>
            </a:r>
            <a:r>
              <a:rPr lang="en-US" dirty="0" smtClean="0">
                <a:latin typeface="Arial" pitchFamily="34" charset="0"/>
                <a:cs typeface="Arial" pitchFamily="34" charset="0"/>
              </a:rPr>
              <a:t>: She is the wife of Jim Mac </a:t>
            </a:r>
            <a:r>
              <a:rPr lang="en-US" dirty="0" err="1" smtClean="0">
                <a:latin typeface="Arial" pitchFamily="34" charset="0"/>
                <a:cs typeface="Arial" pitchFamily="34" charset="0"/>
              </a:rPr>
              <a:t>Pherson</a:t>
            </a:r>
            <a:r>
              <a:rPr lang="en-US" dirty="0" smtClean="0">
                <a:latin typeface="Arial" pitchFamily="34" charset="0"/>
                <a:cs typeface="Arial" pitchFamily="34" charset="0"/>
              </a:rPr>
              <a:t> . An accident burnt her partially and has weak memory. She is alive in the hope to see her husband once as promised by her husband.</a:t>
            </a:r>
          </a:p>
          <a:p>
            <a:r>
              <a:rPr lang="en-US" dirty="0" smtClean="0">
                <a:latin typeface="Arial" pitchFamily="34" charset="0"/>
                <a:cs typeface="Arial" pitchFamily="34" charset="0"/>
              </a:rPr>
              <a:t>Hans Wolf: He was a German Fritz in the World War I. He is their captain. He worked in an orchestra in Dusseldorf before the war. He is a great human being with lot of love for English language.</a:t>
            </a:r>
            <a:endParaRPr lang="en-US"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Characters Contd.</a:t>
            </a:r>
            <a:endParaRPr lang="en-US" dirty="0"/>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The Narrator: The narrator plays a passive yet crucial role in the story. His contribution in the theme is remarkable as he is an integral part of the story. He is a sensitive young man.</a:t>
            </a:r>
            <a:endParaRPr lang="en-US"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C00000"/>
                </a:solidFill>
                <a:latin typeface="Arial" pitchFamily="34" charset="0"/>
                <a:cs typeface="Arial" pitchFamily="34" charset="0"/>
              </a:rPr>
              <a:t>NEW WORDS</a:t>
            </a:r>
            <a:endParaRPr lang="en-US" sz="3600" dirty="0">
              <a:solidFill>
                <a:srgbClr val="C0000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Roll-top desk- A desk with a sliding cover</a:t>
            </a:r>
          </a:p>
          <a:p>
            <a:r>
              <a:rPr lang="en-US" dirty="0" smtClean="0">
                <a:latin typeface="Arial" pitchFamily="34" charset="0"/>
                <a:cs typeface="Arial" pitchFamily="34" charset="0"/>
              </a:rPr>
              <a:t>Restore- </a:t>
            </a:r>
            <a:r>
              <a:rPr lang="en-US" dirty="0" err="1" smtClean="0">
                <a:latin typeface="Arial" pitchFamily="34" charset="0"/>
                <a:cs typeface="Arial" pitchFamily="34" charset="0"/>
              </a:rPr>
              <a:t>Reapair</a:t>
            </a:r>
            <a:endParaRPr lang="en-US" dirty="0" smtClean="0">
              <a:latin typeface="Arial" pitchFamily="34" charset="0"/>
              <a:cs typeface="Arial" pitchFamily="34" charset="0"/>
            </a:endParaRPr>
          </a:p>
          <a:p>
            <a:r>
              <a:rPr lang="en-US" dirty="0" smtClean="0">
                <a:latin typeface="Arial" pitchFamily="34" charset="0"/>
                <a:cs typeface="Arial" pitchFamily="34" charset="0"/>
              </a:rPr>
              <a:t>Christmas Eve-A day </a:t>
            </a:r>
            <a:r>
              <a:rPr lang="en-US" dirty="0" err="1" smtClean="0">
                <a:latin typeface="Arial" pitchFamily="34" charset="0"/>
                <a:cs typeface="Arial" pitchFamily="34" charset="0"/>
              </a:rPr>
              <a:t>befor</a:t>
            </a:r>
            <a:r>
              <a:rPr lang="en-US" dirty="0" smtClean="0">
                <a:latin typeface="Arial" pitchFamily="34" charset="0"/>
                <a:cs typeface="Arial" pitchFamily="34" charset="0"/>
              </a:rPr>
              <a:t> Christmas</a:t>
            </a:r>
          </a:p>
          <a:p>
            <a:r>
              <a:rPr lang="en-US" dirty="0" smtClean="0">
                <a:latin typeface="Arial" pitchFamily="34" charset="0"/>
                <a:cs typeface="Arial" pitchFamily="34" charset="0"/>
              </a:rPr>
              <a:t>Stuck fast-Stuck tight</a:t>
            </a:r>
          </a:p>
          <a:p>
            <a:r>
              <a:rPr lang="en-US" dirty="0" smtClean="0">
                <a:latin typeface="Arial" pitchFamily="34" charset="0"/>
                <a:cs typeface="Arial" pitchFamily="34" charset="0"/>
              </a:rPr>
              <a:t>Trenches-Deep holes in the ground made in battlefields</a:t>
            </a:r>
          </a:p>
          <a:p>
            <a:r>
              <a:rPr lang="en-US" dirty="0" smtClean="0">
                <a:latin typeface="Arial" pitchFamily="34" charset="0"/>
                <a:cs typeface="Arial" pitchFamily="34" charset="0"/>
              </a:rPr>
              <a:t>No man’s land-An area between armies which no one controls</a:t>
            </a:r>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pitchFamily="34" charset="0"/>
                <a:cs typeface="Arial" pitchFamily="34" charset="0"/>
              </a:rPr>
              <a:t>NEW WORDS CONTD.</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Reached Out-Extended the hand/help</a:t>
            </a:r>
          </a:p>
          <a:p>
            <a:r>
              <a:rPr lang="en-US" dirty="0" smtClean="0">
                <a:latin typeface="Arial" pitchFamily="34" charset="0"/>
                <a:cs typeface="Arial" pitchFamily="34" charset="0"/>
              </a:rPr>
              <a:t>Tommy-A name for British soldiers</a:t>
            </a:r>
          </a:p>
          <a:p>
            <a:r>
              <a:rPr lang="en-US" dirty="0" smtClean="0">
                <a:latin typeface="Arial" pitchFamily="34" charset="0"/>
                <a:cs typeface="Arial" pitchFamily="34" charset="0"/>
              </a:rPr>
              <a:t>Fritz- Name used for German soldiers</a:t>
            </a:r>
            <a:endParaRPr lang="en-US"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pitchFamily="34" charset="0"/>
                <a:cs typeface="Arial" pitchFamily="34" charset="0"/>
              </a:rPr>
              <a:t>Important Points from the Text</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10000"/>
          </a:bodyPr>
          <a:lstStyle/>
          <a:p>
            <a:r>
              <a:rPr lang="en-US" dirty="0" smtClean="0"/>
              <a:t>The author buys an antique roll-top desk.</a:t>
            </a:r>
          </a:p>
          <a:p>
            <a:r>
              <a:rPr lang="en-US" dirty="0" smtClean="0"/>
              <a:t>Finds an envelope containing a letter addressed to Connie Macpherson.</a:t>
            </a:r>
          </a:p>
          <a:p>
            <a:r>
              <a:rPr lang="en-US" dirty="0" smtClean="0"/>
              <a:t>Reads the letter out of curiosity.</a:t>
            </a:r>
          </a:p>
          <a:p>
            <a:r>
              <a:rPr lang="en-US" dirty="0" smtClean="0"/>
              <a:t>Learns about the significance of the letter.</a:t>
            </a:r>
          </a:p>
          <a:p>
            <a:r>
              <a:rPr lang="en-US" dirty="0" smtClean="0"/>
              <a:t>Learns about the Christmas celebration during World War I between the </a:t>
            </a:r>
            <a:r>
              <a:rPr lang="en-US" dirty="0" err="1" smtClean="0"/>
              <a:t>Tommies</a:t>
            </a:r>
            <a:r>
              <a:rPr lang="en-US" dirty="0" smtClean="0"/>
              <a:t> and Fritz.</a:t>
            </a:r>
          </a:p>
          <a:p>
            <a:r>
              <a:rPr lang="en-US" dirty="0" smtClean="0"/>
              <a:t>Comes to know about Jim Macpherson (husband of Connie) and Hans Wolf, the Fritz officer.</a:t>
            </a:r>
          </a:p>
          <a:p>
            <a:pPr>
              <a:buNone/>
            </a:pP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pitchFamily="34" charset="0"/>
                <a:cs typeface="Arial" pitchFamily="34" charset="0"/>
              </a:rPr>
              <a:t>Important Points from the Text contd.</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Goes to deliver the letter to Connie at Burlington House.</a:t>
            </a:r>
          </a:p>
          <a:p>
            <a:r>
              <a:rPr lang="en-US" dirty="0" smtClean="0">
                <a:latin typeface="Arial" pitchFamily="34" charset="0"/>
                <a:cs typeface="Arial" pitchFamily="34" charset="0"/>
              </a:rPr>
              <a:t>Connie treats him as her husband as she is muddle headed with old age.</a:t>
            </a:r>
          </a:p>
          <a:p>
            <a:r>
              <a:rPr lang="en-US" dirty="0" smtClean="0">
                <a:latin typeface="Arial" pitchFamily="34" charset="0"/>
                <a:cs typeface="Arial" pitchFamily="34" charset="0"/>
              </a:rPr>
              <a:t>Allows her to believe so for her faith in her husband’s promise to come back.</a:t>
            </a:r>
          </a:p>
          <a:p>
            <a:endParaRPr lang="en-US" dirty="0">
              <a:latin typeface="Arial" pitchFamily="34" charset="0"/>
              <a:cs typeface="Arial" pitchFamily="34"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ec15c0da-acf7-4615-ac8c-d0969fd373a1.mdb"/>
  <p:tag name="ARS_RESPONSE_PERSONNUM" val="3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3.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5.xml><?xml version="1.0" encoding="utf-8"?>
<p:tagLst xmlns:a="http://schemas.openxmlformats.org/drawingml/2006/main" xmlns:r="http://schemas.openxmlformats.org/officeDocument/2006/relationships" xmlns:p="http://schemas.openxmlformats.org/presentationml/2006/main">
  <p:tag name="ARS_SLIDETITLE_AUTOSET"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538</Words>
  <Application>Microsoft Office PowerPoint</Application>
  <PresentationFormat>On-screen Show (4:3)</PresentationFormat>
  <Paragraphs>40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LESSON 1</vt:lpstr>
      <vt:lpstr>OBJECTIVES:</vt:lpstr>
      <vt:lpstr>Main  Characters</vt:lpstr>
      <vt:lpstr>Main Characters Contd.</vt:lpstr>
      <vt:lpstr>Main Characters Contd.</vt:lpstr>
      <vt:lpstr>NEW WORDS</vt:lpstr>
      <vt:lpstr>NEW WORDS CONTD.</vt:lpstr>
      <vt:lpstr>Important Points from the Text</vt:lpstr>
      <vt:lpstr>Important Points from the Text contd.</vt:lpstr>
      <vt:lpstr>End Text Short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OF REMEDIAL CLASSES</dc:title>
  <dc:creator>Raising</dc:creator>
  <cp:lastModifiedBy>Raising</cp:lastModifiedBy>
  <cp:revision>24</cp:revision>
  <dcterms:created xsi:type="dcterms:W3CDTF">2006-08-16T00:00:00Z</dcterms:created>
  <dcterms:modified xsi:type="dcterms:W3CDTF">2020-03-29T15:21:31Z</dcterms:modified>
</cp:coreProperties>
</file>